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0" r:id="rId3"/>
    <p:sldId id="279" r:id="rId4"/>
    <p:sldId id="278" r:id="rId5"/>
    <p:sldId id="257" r:id="rId6"/>
    <p:sldId id="276" r:id="rId7"/>
    <p:sldId id="271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62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12" r:id="rId25"/>
    <p:sldId id="267" r:id="rId26"/>
    <p:sldId id="272" r:id="rId27"/>
    <p:sldId id="293" r:id="rId28"/>
    <p:sldId id="265" r:id="rId29"/>
    <p:sldId id="258" r:id="rId30"/>
    <p:sldId id="274" r:id="rId31"/>
    <p:sldId id="305" r:id="rId32"/>
    <p:sldId id="273" r:id="rId33"/>
    <p:sldId id="303" r:id="rId34"/>
    <p:sldId id="304" r:id="rId35"/>
    <p:sldId id="307" r:id="rId36"/>
    <p:sldId id="308" r:id="rId37"/>
    <p:sldId id="302" r:id="rId38"/>
    <p:sldId id="310" r:id="rId39"/>
    <p:sldId id="309" r:id="rId40"/>
    <p:sldId id="277" r:id="rId41"/>
    <p:sldId id="311" r:id="rId42"/>
    <p:sldId id="266" r:id="rId43"/>
    <p:sldId id="3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-72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110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33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7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69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629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0797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150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098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755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725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76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70DF-AFF7-4FC2-9FC8-4DB8DDBD9D74}" type="datetimeFigureOut">
              <a:rPr lang="en-US" smtClean="0"/>
              <a:pPr/>
              <a:t>17-Dec-17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3511A-8EC6-4896-AD2F-F1B4A6F67D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498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3350" y="0"/>
            <a:ext cx="12285552" cy="706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067" y="765757"/>
            <a:ext cx="10537418" cy="5579705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 DARLING" panose="02000000000000000000" pitchFamily="2" charset="0"/>
              </a:rPr>
              <a:t>INTRODUCTION</a:t>
            </a:r>
            <a:br>
              <a:rPr lang="en-US" sz="8000" b="1" dirty="0">
                <a:solidFill>
                  <a:schemeClr val="bg1"/>
                </a:solidFill>
                <a:latin typeface="AR DARLING" panose="02000000000000000000" pitchFamily="2" charset="0"/>
              </a:rPr>
            </a:br>
            <a:r>
              <a:rPr lang="en-US" sz="8000" b="1" dirty="0">
                <a:solidFill>
                  <a:schemeClr val="bg1"/>
                </a:solidFill>
                <a:latin typeface="AR DARLING" panose="02000000000000000000" pitchFamily="2" charset="0"/>
              </a:rPr>
              <a:t>TO </a:t>
            </a:r>
            <a:br>
              <a:rPr lang="en-US" sz="8000" b="1" dirty="0">
                <a:solidFill>
                  <a:schemeClr val="bg1"/>
                </a:solidFill>
                <a:latin typeface="AR DARLING" panose="02000000000000000000" pitchFamily="2" charset="0"/>
              </a:rPr>
            </a:br>
            <a:r>
              <a:rPr lang="en-US" sz="8000" b="1" dirty="0">
                <a:solidFill>
                  <a:schemeClr val="bg1"/>
                </a:solidFill>
                <a:latin typeface="AR DARLING" panose="02000000000000000000" pitchFamily="2" charset="0"/>
              </a:rPr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xmlns="" val="37700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230017" y="5402425"/>
            <a:ext cx="4309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PROGRAMMING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3136"/>
          <a:stretch/>
        </p:blipFill>
        <p:spPr>
          <a:xfrm>
            <a:off x="1856792" y="821470"/>
            <a:ext cx="7259799" cy="4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1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3314"/>
          </a:xfrm>
        </p:spPr>
      </p:pic>
      <p:sp>
        <p:nvSpPr>
          <p:cNvPr id="5" name="TextBox 4"/>
          <p:cNvSpPr txBox="1"/>
          <p:nvPr/>
        </p:nvSpPr>
        <p:spPr>
          <a:xfrm>
            <a:off x="2146041" y="5421086"/>
            <a:ext cx="5872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ELECTRONIC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2154" y="793102"/>
            <a:ext cx="3093098" cy="41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124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5.18519E-6 L -0.10013 -0.11573 L -0.15755 0.06529 L -0.23333 -0.14976 L -0.27695 0.27084 L -0.35508 -0.17569 L -0.41094 0.0801 L -0.51198 -0.08587 L -0.5961 -0.24768 L -0.62435 0.12246 L -0.46823 -0.10485 L -0.38711 0.20533 L -0.28763 -0.13356 L -0.21654 0.09098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45" y="670337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4655975" y="4721289"/>
            <a:ext cx="484632" cy="97840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4030" y="5745980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HDMI</a:t>
            </a:r>
          </a:p>
        </p:txBody>
      </p:sp>
    </p:spTree>
    <p:extLst>
      <p:ext uri="{BB962C8B-B14F-4D97-AF65-F5344CB8AC3E}">
        <p14:creationId xmlns:p14="http://schemas.microsoft.com/office/powerpoint/2010/main" xmlns="" val="42807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4483948" y="800756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HDMI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0809" y="1508642"/>
            <a:ext cx="707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High-Definition Multimedia Interface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782" b="13136"/>
          <a:stretch/>
        </p:blipFill>
        <p:spPr>
          <a:xfrm>
            <a:off x="2400947" y="2862859"/>
            <a:ext cx="4166001" cy="2500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855" t="10798" r="13969" b="16175"/>
          <a:stretch/>
        </p:blipFill>
        <p:spPr>
          <a:xfrm rot="771053" flipH="1">
            <a:off x="6476415" y="3439979"/>
            <a:ext cx="3542462" cy="17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0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45" y="670337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5586242">
            <a:off x="2118328" y="371484"/>
            <a:ext cx="484632" cy="131284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3541" y="597526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xmlns="" val="15319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5043983" y="489242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7853" y="1491639"/>
            <a:ext cx="8704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GENERAL PURPOSE INPUT AND OUTPUT PINS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9316" y="2323642"/>
            <a:ext cx="5981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23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Raspberry Pi Input and output pins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252" y="1779687"/>
            <a:ext cx="6688001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5v,3.3v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DNC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GPIO</a:t>
            </a:r>
          </a:p>
          <a:p>
            <a:endParaRPr lang="en-US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22877" y="5887955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16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4475"/>
            <a:ext cx="12192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308811" y="517896"/>
            <a:ext cx="11044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USB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UNIVERSAL SERIAL BUS 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5506" y="2456888"/>
            <a:ext cx="55354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HERE WE CAN CONNECT :</a:t>
            </a:r>
          </a:p>
          <a:p>
            <a:r>
              <a:rPr lang="en-US" sz="4000" dirty="0">
                <a:solidFill>
                  <a:schemeClr val="bg1"/>
                </a:solidFill>
              </a:rPr>
              <a:t>MOUSE</a:t>
            </a:r>
          </a:p>
          <a:p>
            <a:r>
              <a:rPr lang="en-US" sz="4000" dirty="0">
                <a:solidFill>
                  <a:schemeClr val="bg1"/>
                </a:solidFill>
              </a:rPr>
              <a:t>KEYBOARDS</a:t>
            </a:r>
          </a:p>
          <a:p>
            <a:r>
              <a:rPr lang="en-US" sz="4000" dirty="0">
                <a:solidFill>
                  <a:schemeClr val="bg1"/>
                </a:solidFill>
              </a:rPr>
              <a:t>PENDRIVES</a:t>
            </a:r>
          </a:p>
          <a:p>
            <a:r>
              <a:rPr lang="en-US" sz="4000" dirty="0">
                <a:solidFill>
                  <a:schemeClr val="bg1"/>
                </a:solidFill>
              </a:rPr>
              <a:t>WEBCAMERAS</a:t>
            </a:r>
          </a:p>
          <a:p>
            <a:r>
              <a:rPr lang="en-US" sz="4000" dirty="0">
                <a:solidFill>
                  <a:schemeClr val="bg1"/>
                </a:solidFill>
              </a:rPr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xmlns="" val="18009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3314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9917" y="751114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6200000">
            <a:off x="8482135" y="3519890"/>
            <a:ext cx="484632" cy="131284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92640" y="3822369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xmlns="" val="23437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28600" y="-53891"/>
            <a:ext cx="12693316" cy="7139990"/>
          </a:xfrm>
        </p:spPr>
      </p:pic>
      <p:sp>
        <p:nvSpPr>
          <p:cNvPr id="8" name="TextBox 7"/>
          <p:cNvSpPr txBox="1"/>
          <p:nvPr/>
        </p:nvSpPr>
        <p:spPr>
          <a:xfrm>
            <a:off x="4391251" y="673963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295" y="1999526"/>
            <a:ext cx="105637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HERE WE CONNECT LAN (INTERNET) CABLE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UPGRADE SOFTWARES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DOWNLOADS ETC..</a:t>
            </a:r>
          </a:p>
        </p:txBody>
      </p:sp>
    </p:spTree>
    <p:extLst>
      <p:ext uri="{BB962C8B-B14F-4D97-AF65-F5344CB8AC3E}">
        <p14:creationId xmlns:p14="http://schemas.microsoft.com/office/powerpoint/2010/main" xmlns="" val="22405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915" y="2595141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R DARLING" panose="02000000000000000000" pitchFamily="2" charset="0"/>
              </a:rPr>
              <a:t>What</a:t>
            </a:r>
            <a:br>
              <a:rPr lang="en-US" sz="9600" dirty="0">
                <a:latin typeface="AR DARLING" panose="02000000000000000000" pitchFamily="2" charset="0"/>
              </a:rPr>
            </a:br>
            <a:r>
              <a:rPr lang="en-US" sz="9600" dirty="0">
                <a:latin typeface="AR DARLING" panose="02000000000000000000" pitchFamily="2" charset="0"/>
              </a:rPr>
              <a:t> is a </a:t>
            </a:r>
            <a:br>
              <a:rPr lang="en-US" sz="9600" dirty="0">
                <a:latin typeface="AR DARLING" panose="02000000000000000000" pitchFamily="2" charset="0"/>
              </a:rPr>
            </a:br>
            <a:r>
              <a:rPr lang="en-US" sz="9600" dirty="0">
                <a:latin typeface="AR DARLING" panose="02000000000000000000" pitchFamily="2" charset="0"/>
              </a:rPr>
              <a:t>Raspberry Pi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3975" y="1265789"/>
            <a:ext cx="3550691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91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7378" y="274624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21338007">
            <a:off x="4614431" y="4551512"/>
            <a:ext cx="484632" cy="131284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18462" y="5694221"/>
            <a:ext cx="504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3.5mm AUDIO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0942" y="679000"/>
            <a:ext cx="2773680" cy="48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09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8218" y="65314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2839326" y="4395401"/>
            <a:ext cx="484632" cy="89463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4709" y="5290034"/>
            <a:ext cx="4741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POWER SUPPLY 5V 1A</a:t>
            </a:r>
          </a:p>
        </p:txBody>
      </p:sp>
    </p:spTree>
    <p:extLst>
      <p:ext uri="{BB962C8B-B14F-4D97-AF65-F5344CB8AC3E}">
        <p14:creationId xmlns:p14="http://schemas.microsoft.com/office/powerpoint/2010/main" xmlns="" val="36237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44493"/>
            <a:ext cx="12192000" cy="7186714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9103" y="1653446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5400000">
            <a:off x="4104524" y="3362191"/>
            <a:ext cx="484632" cy="89463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5780" y="4389949"/>
            <a:ext cx="1855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DISPLAY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367" t="10900" b="15104"/>
          <a:stretch/>
        </p:blipFill>
        <p:spPr>
          <a:xfrm flipH="1">
            <a:off x="1931" y="2300306"/>
            <a:ext cx="3897592" cy="20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64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44493"/>
            <a:ext cx="12192000" cy="7186714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4039" y="137696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>
            <a:off x="6539384" y="4231448"/>
            <a:ext cx="484632" cy="89463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53753" y="4999567"/>
            <a:ext cx="2020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xmlns="" val="17484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44493"/>
            <a:ext cx="12192000" cy="718671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3672" y="368142"/>
            <a:ext cx="9124655" cy="61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70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976" y="239324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</a:rPr>
              <a:t>Prepared Operating System SD Card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USB keyboard &amp; mouse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Display (with HDMI)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Internet connectivity - LAN cable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7729" y="872892"/>
            <a:ext cx="6492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General Essentials</a:t>
            </a:r>
            <a:r>
              <a:rPr lang="en-US" sz="5400" b="1" dirty="0">
                <a:solidFill>
                  <a:schemeClr val="bg1"/>
                </a:solidFill>
              </a:rPr>
              <a:t>: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463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03408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5449" y="21851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Small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expensive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Less power consumption.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need of purchasing any special license from raspberry pi foundation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Raspberry pi advantages</a:t>
            </a:r>
          </a:p>
        </p:txBody>
      </p:sp>
    </p:spTree>
    <p:extLst>
      <p:ext uri="{BB962C8B-B14F-4D97-AF65-F5344CB8AC3E}">
        <p14:creationId xmlns:p14="http://schemas.microsoft.com/office/powerpoint/2010/main" xmlns="" val="127659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858000"/>
          </a:xfrm>
        </p:spPr>
      </p:pic>
      <p:pic>
        <p:nvPicPr>
          <p:cNvPr id="6" name="Picture 2" descr="http://dev.px4.io/images/hardware/hardware-rpi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0645" y="670337"/>
            <a:ext cx="6895322" cy="460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6200000">
            <a:off x="9406145" y="648990"/>
            <a:ext cx="484632" cy="131284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29379" y="839842"/>
            <a:ext cx="7553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</a:t>
            </a:r>
          </a:p>
          <a:p>
            <a:r>
              <a:rPr lang="en-US" sz="4000" dirty="0">
                <a:solidFill>
                  <a:schemeClr val="bg1"/>
                </a:solidFill>
              </a:rPr>
              <a:t>S</a:t>
            </a:r>
          </a:p>
          <a:p>
            <a:r>
              <a:rPr lang="en-US" sz="4000" dirty="0">
                <a:solidFill>
                  <a:schemeClr val="bg1"/>
                </a:solidFill>
              </a:rPr>
              <a:t>B</a:t>
            </a:r>
          </a:p>
          <a:p>
            <a:r>
              <a:rPr lang="en-US" sz="4000" dirty="0">
                <a:solidFill>
                  <a:schemeClr val="bg1"/>
                </a:solidFill>
              </a:rPr>
              <a:t>(4)</a:t>
            </a:r>
          </a:p>
        </p:txBody>
      </p:sp>
      <p:sp>
        <p:nvSpPr>
          <p:cNvPr id="9" name="Down Arrow 8"/>
          <p:cNvSpPr/>
          <p:nvPr/>
        </p:nvSpPr>
        <p:spPr>
          <a:xfrm rot="16200000">
            <a:off x="9333090" y="1974553"/>
            <a:ext cx="484632" cy="131284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79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6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Installed by default on the Raspberry Pi: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C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C++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Java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Scratch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Ruby</a:t>
            </a:r>
          </a:p>
          <a:p>
            <a:pPr lvl="1"/>
            <a:r>
              <a:rPr lang="en-US" sz="3400" dirty="0">
                <a:solidFill>
                  <a:schemeClr val="bg1"/>
                </a:solidFill>
              </a:rPr>
              <a:t>Python</a:t>
            </a:r>
          </a:p>
          <a:p>
            <a:pPr lvl="1"/>
            <a:endParaRPr lang="en-US" sz="3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6243" y="551904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88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         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88" y="1319496"/>
            <a:ext cx="10515600" cy="4832032"/>
          </a:xfrm>
        </p:spPr>
        <p:txBody>
          <a:bodyPr>
            <a:noAutofit/>
          </a:bodyPr>
          <a:lstStyle/>
          <a:p>
            <a:endParaRPr lang="en-US" sz="3200" b="1" dirty="0"/>
          </a:p>
          <a:p>
            <a:r>
              <a:rPr lang="en-US" sz="3200" dirty="0">
                <a:solidFill>
                  <a:schemeClr val="bg1"/>
                </a:solidFill>
              </a:rPr>
              <a:t>The Raspberry Pi Foundation recommends Python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Python is a widely used general-purpose, high-level programming language.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Its syntax allows programmers to express concepts in fewer lines of code.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Free and open source.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" y="89693"/>
            <a:ext cx="2059305" cy="2059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01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2275" y="1099377"/>
            <a:ext cx="3086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26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7695" y="-81481"/>
            <a:ext cx="12192000" cy="7066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976" y="66616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900" dirty="0">
                <a:solidFill>
                  <a:schemeClr val="bg1"/>
                </a:solidFill>
                <a:latin typeface="AR DARLING" panose="02000000000000000000" pitchFamily="2" charset="0"/>
              </a:rPr>
              <a:t>OS </a:t>
            </a:r>
            <a:r>
              <a:rPr lang="en-US" sz="4000" dirty="0">
                <a:solidFill>
                  <a:schemeClr val="bg1"/>
                </a:solidFill>
                <a:latin typeface="AR DARLING" panose="02000000000000000000" pitchFamily="2" charset="0"/>
              </a:rPr>
              <a:t>OPERETING SYSTEM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AR DARLING" panose="02000000000000000000" pitchFamily="2" charset="0"/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Is the low-level software that supports a computer's basic functions</a:t>
            </a:r>
            <a:endParaRPr lang="en-US" sz="4800" dirty="0">
              <a:solidFill>
                <a:schemeClr val="bg1"/>
              </a:solidFill>
              <a:latin typeface="AR DARLING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0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192000" cy="7020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15" y="32213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AR DARLING" panose="02000000000000000000" pitchFamily="2" charset="0"/>
              </a:rPr>
              <a:t>OPERETING SYSTEMs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AR DARLING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5595" t="11504" r="26394" b="12020"/>
          <a:stretch/>
        </p:blipFill>
        <p:spPr>
          <a:xfrm>
            <a:off x="2838101" y="984917"/>
            <a:ext cx="6074228" cy="5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43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192000" cy="7020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648" y="1124363"/>
            <a:ext cx="10515600" cy="5676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         </a:t>
            </a:r>
            <a:r>
              <a:rPr lang="en-US" sz="7200" dirty="0">
                <a:solidFill>
                  <a:schemeClr val="bg1"/>
                </a:solidFill>
                <a:latin typeface="AR DARLING" panose="02000000000000000000" pitchFamily="2" charset="0"/>
              </a:rPr>
              <a:t>RASPBIAN(0S)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RASPBERRY+DEBIAN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   =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 RASPBIAN</a:t>
            </a: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05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12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38902" t="22484" r="51099" b="59435"/>
          <a:stretch/>
        </p:blipFill>
        <p:spPr>
          <a:xfrm>
            <a:off x="3898925" y="1441093"/>
            <a:ext cx="4068225" cy="41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66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49223"/>
            <a:ext cx="12192000" cy="7088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7820"/>
            <a:ext cx="11318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DOWNLOAD </a:t>
            </a:r>
            <a:r>
              <a:rPr lang="en-US" sz="4400" dirty="0">
                <a:solidFill>
                  <a:schemeClr val="bg1"/>
                </a:solidFill>
              </a:rPr>
              <a:t>THE OS </a:t>
            </a:r>
            <a:r>
              <a:rPr lang="en-US" sz="8000" dirty="0">
                <a:solidFill>
                  <a:schemeClr val="bg1"/>
                </a:solidFill>
              </a:rPr>
              <a:t>www.raspberrypi.org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24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192000" cy="7020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719" y="1647699"/>
            <a:ext cx="11318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DOWNLOAD </a:t>
            </a:r>
            <a:r>
              <a:rPr lang="en-US" sz="4400" dirty="0">
                <a:solidFill>
                  <a:schemeClr val="bg1"/>
                </a:solidFill>
              </a:rPr>
              <a:t>SD CARD FORMATTER</a:t>
            </a: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http://www.trendy.co.jp/sd/en/p_formatter.html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20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49223"/>
            <a:ext cx="12192000" cy="7088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719" y="1647699"/>
            <a:ext cx="1131849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</a:rPr>
              <a:t>Download and install 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Win32 Disk Imager from this link: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http://sourceforge.net/projects/win32diskimager/files/latest/download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Unzip it.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99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12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647699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4400" dirty="0">
                <a:solidFill>
                  <a:schemeClr val="bg1"/>
                </a:solidFill>
              </a:rPr>
              <a:t>OPEN SD CARD FORMATTER </a:t>
            </a: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chemeClr val="bg1"/>
                </a:solidFill>
              </a:rPr>
              <a:t>SELECT THE DRIVE TO FORMAT.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chemeClr val="bg1"/>
                </a:solidFill>
              </a:rPr>
              <a:t>THEN FORMAT THE DRIVE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12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647699"/>
            <a:ext cx="10515600" cy="4351338"/>
          </a:xfrm>
        </p:spPr>
        <p:txBody>
          <a:bodyPr>
            <a:normAutofit/>
          </a:bodyPr>
          <a:lstStyle/>
          <a:p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6595" t="29260" r="36202" b="33633"/>
          <a:stretch/>
        </p:blipFill>
        <p:spPr>
          <a:xfrm>
            <a:off x="3091532" y="1511481"/>
            <a:ext cx="5848539" cy="44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611234" cy="7093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976" y="1213304"/>
            <a:ext cx="10515600" cy="47438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2.OPEN WIN 32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chemeClr val="bg1"/>
                </a:solidFill>
              </a:rPr>
              <a:t>SELECT THE IMAGE FILE.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4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chemeClr val="bg1"/>
                </a:solidFill>
              </a:rPr>
              <a:t>WRITE</a:t>
            </a: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9728" t="39615" r="37312" b="41156"/>
          <a:stretch/>
        </p:blipFill>
        <p:spPr>
          <a:xfrm>
            <a:off x="2902473" y="2538867"/>
            <a:ext cx="4670473" cy="22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8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8598" y="2111066"/>
            <a:ext cx="2074576" cy="2242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3174" y="1654899"/>
            <a:ext cx="909264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+     =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0060" y="2202601"/>
            <a:ext cx="2059305" cy="2059305"/>
          </a:xfrm>
          <a:prstGeom prst="rect">
            <a:avLst/>
          </a:prstGeom>
        </p:spPr>
      </p:pic>
      <p:pic>
        <p:nvPicPr>
          <p:cNvPr id="9" name="Picture 2" descr="http://dev.px4.io/images/hardware/hardware-rpi2.jp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84197" y="2000565"/>
            <a:ext cx="3687596" cy="24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61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256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16" y="4718821"/>
            <a:ext cx="10515600" cy="17382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Raspberry Pi 3 Model B 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</a:rPr>
              <a:t>Release date :</a:t>
            </a:r>
            <a:r>
              <a:rPr lang="en-US" sz="4400" dirty="0">
                <a:solidFill>
                  <a:schemeClr val="bg1"/>
                </a:solidFill>
              </a:rPr>
              <a:t>29 February 2016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bg1"/>
                </a:solidFill>
              </a:rPr>
              <a:t>Dimensions   :</a:t>
            </a:r>
            <a:r>
              <a:rPr lang="en-US" sz="4400" dirty="0">
                <a:solidFill>
                  <a:schemeClr val="bg1"/>
                </a:solidFill>
              </a:rPr>
              <a:t>871 × 573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  <p:sp>
        <p:nvSpPr>
          <p:cNvPr id="5" name="AutoShape 2" descr="https://upload.wikimedia.org/wikipedia/commons/b/b4/Raspberry_Pi_3_Model_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upload.wikimedia.org/wikipedia/commons/b/b4/Raspberry_Pi_3_Model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62954" y="260651"/>
            <a:ext cx="6414821" cy="42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31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hackadaycom.files.wordpress.com/2016/02/pispec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7694"/>
            <a:ext cx="12350863" cy="64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35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932" y="5865186"/>
            <a:ext cx="2725998" cy="1533374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xmlns="" val="34503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9932" y="5865186"/>
            <a:ext cx="2725998" cy="1533374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415" b="-1"/>
          <a:stretch/>
        </p:blipFill>
        <p:spPr>
          <a:xfrm>
            <a:off x="0" y="-130969"/>
            <a:ext cx="12192000" cy="6988969"/>
          </a:xfrm>
        </p:spPr>
      </p:pic>
    </p:spTree>
    <p:extLst>
      <p:ext uri="{BB962C8B-B14F-4D97-AF65-F5344CB8AC3E}">
        <p14:creationId xmlns:p14="http://schemas.microsoft.com/office/powerpoint/2010/main" xmlns="" val="144342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12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AR DARLING" panose="02000000000000000000" pitchFamily="2" charset="0"/>
              </a:rPr>
              <a:t>RASPBERRY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AR DARLING" panose="02000000000000000000" pitchFamily="2" charset="0"/>
              </a:rPr>
              <a:t>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647699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>
                <a:solidFill>
                  <a:schemeClr val="bg1"/>
                </a:solidFill>
              </a:rPr>
              <a:t>nables people of all ages to explore computing, and to program in simple language like Python.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Is being used by kids all over the world to learn to program and understand how computers work.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altLang="en-US" sz="3200" dirty="0">
                <a:solidFill>
                  <a:schemeClr val="bg1"/>
                </a:solidFill>
              </a:rPr>
              <a:t>It’s a mini card sized PC</a:t>
            </a:r>
          </a:p>
          <a:p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37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457285" cy="7007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 DARLING" panose="02000000000000000000" pitchFamily="2" charset="0"/>
              </a:rPr>
              <a:t>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647699"/>
            <a:ext cx="10515600" cy="435133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The </a:t>
            </a:r>
            <a:r>
              <a:rPr lang="en-US" sz="4400" b="1" dirty="0">
                <a:solidFill>
                  <a:schemeClr val="bg1"/>
                </a:solidFill>
              </a:rPr>
              <a:t>Raspberry Pi</a:t>
            </a:r>
            <a:r>
              <a:rPr lang="en-US" sz="4400" dirty="0">
                <a:solidFill>
                  <a:schemeClr val="bg1"/>
                </a:solidFill>
              </a:rPr>
              <a:t> Foundation is a </a:t>
            </a:r>
            <a:r>
              <a:rPr lang="en-US" sz="4400" b="1" dirty="0">
                <a:solidFill>
                  <a:schemeClr val="bg1"/>
                </a:solidFill>
              </a:rPr>
              <a:t>charity</a:t>
            </a:r>
            <a:r>
              <a:rPr lang="en-US" sz="4400" dirty="0">
                <a:solidFill>
                  <a:schemeClr val="bg1"/>
                </a:solidFill>
              </a:rPr>
              <a:t> based in the UK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07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285552" cy="7066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81481"/>
            <a:ext cx="12192000" cy="7020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213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668" y="2523885"/>
            <a:ext cx="10515600" cy="493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1500" dirty="0">
                <a:solidFill>
                  <a:schemeClr val="bg1"/>
                </a:solidFill>
              </a:rPr>
              <a:t>Capabilities</a:t>
            </a:r>
          </a:p>
          <a:p>
            <a:pPr marL="0" indent="0">
              <a:buNone/>
            </a:pPr>
            <a:endParaRPr lang="en-US" altLang="en-US" sz="1000" dirty="0">
              <a:solidFill>
                <a:schemeClr val="bg1"/>
              </a:solidFill>
            </a:endParaRPr>
          </a:p>
          <a:p>
            <a:endParaRPr lang="en-US" altLang="en-US" sz="4400" dirty="0"/>
          </a:p>
          <a:p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3307" y="5518977"/>
            <a:ext cx="2725998" cy="15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62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896" r="1326" b="16142"/>
          <a:stretch/>
        </p:blipFill>
        <p:spPr>
          <a:xfrm>
            <a:off x="1539399" y="1279218"/>
            <a:ext cx="6914136" cy="3731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3992" y="5225143"/>
            <a:ext cx="375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PLAY GAMES</a:t>
            </a:r>
          </a:p>
        </p:txBody>
      </p:sp>
    </p:spTree>
    <p:extLst>
      <p:ext uri="{BB962C8B-B14F-4D97-AF65-F5344CB8AC3E}">
        <p14:creationId xmlns:p14="http://schemas.microsoft.com/office/powerpoint/2010/main" xmlns="" val="12841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0940" y="951723"/>
            <a:ext cx="7463059" cy="4187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992" y="5225143"/>
            <a:ext cx="2281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VIDEOS</a:t>
            </a:r>
          </a:p>
        </p:txBody>
      </p:sp>
    </p:spTree>
    <p:extLst>
      <p:ext uri="{BB962C8B-B14F-4D97-AF65-F5344CB8AC3E}">
        <p14:creationId xmlns:p14="http://schemas.microsoft.com/office/powerpoint/2010/main" xmlns="" val="20906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292</Words>
  <Application>Microsoft Office PowerPoint</Application>
  <PresentationFormat>Custom</PresentationFormat>
  <Paragraphs>132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INTRODUCTION TO  RASPBERRY PI</vt:lpstr>
      <vt:lpstr>What  is a  Raspberry Pi ?</vt:lpstr>
      <vt:lpstr> </vt:lpstr>
      <vt:lpstr>Slide 4</vt:lpstr>
      <vt:lpstr> RASPBERRY PI</vt:lpstr>
      <vt:lpstr>RASPBERRY PI</vt:lpstr>
      <vt:lpstr>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Raspberry Pi Input and output pins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 </vt:lpstr>
      <vt:lpstr> </vt:lpstr>
      <vt:lpstr>Slide 27</vt:lpstr>
      <vt:lpstr>Programming Languages</vt:lpstr>
      <vt:lpstr>           Python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Slide 41</vt:lpstr>
      <vt:lpstr>Slide 42</vt:lpstr>
      <vt:lpstr>Slide 43</vt:lpstr>
    </vt:vector>
  </TitlesOfParts>
  <Company>Windows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kys</dc:creator>
  <cp:lastModifiedBy>Aryan Keluskar</cp:lastModifiedBy>
  <cp:revision>62</cp:revision>
  <dcterms:created xsi:type="dcterms:W3CDTF">2016-06-20T04:56:24Z</dcterms:created>
  <dcterms:modified xsi:type="dcterms:W3CDTF">2017-12-17T08:06:08Z</dcterms:modified>
</cp:coreProperties>
</file>